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2330" y="598207"/>
            <a:ext cx="10560424" cy="683387"/>
          </a:xfrm>
        </p:spPr>
        <p:txBody>
          <a:bodyPr anchor="t">
            <a:normAutofit/>
          </a:bodyPr>
          <a:lstStyle>
            <a:lvl1pPr>
              <a:lnSpc>
                <a:spcPct val="114000"/>
              </a:lnSpc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330" y="1742381"/>
            <a:ext cx="10560424" cy="4374448"/>
          </a:xfrm>
        </p:spPr>
        <p:txBody>
          <a:bodyPr/>
          <a:lstStyle>
            <a:lvl1pPr marL="0" indent="0">
              <a:lnSpc>
                <a:spcPct val="114000"/>
              </a:lnSpc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lnSpc>
                <a:spcPct val="114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lnSpc>
                <a:spcPct val="114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lnSpc>
                <a:spcPct val="114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lnSpc>
                <a:spcPct val="114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Prostokąt 3"/>
          <p:cNvSpPr/>
          <p:nvPr userDrawn="1"/>
        </p:nvSpPr>
        <p:spPr>
          <a:xfrm flipV="1">
            <a:off x="0" y="598207"/>
            <a:ext cx="824753" cy="334122"/>
          </a:xfrm>
          <a:prstGeom prst="rect">
            <a:avLst/>
          </a:prstGeom>
          <a:solidFill>
            <a:srgbClr val="0F5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1809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135127"/>
            <a:ext cx="10515600" cy="224047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4400" b="0">
                <a:solidFill>
                  <a:schemeClr val="tx1">
                    <a:lumMod val="75000"/>
                    <a:lumOff val="25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4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296" y="5750720"/>
            <a:ext cx="1187508" cy="118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31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pgi.com/color-contrast-checker/" TargetMode="External"/><Relationship Id="rId2" Type="http://schemas.openxmlformats.org/officeDocument/2006/relationships/hyperlink" Target="https://contrast-ratio.com/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Podstawy dostępności cyfrowej dokumentów tekstowych (MS Word)</a:t>
            </a:r>
          </a:p>
        </p:txBody>
      </p:sp>
      <p:pic>
        <p:nvPicPr>
          <p:cNvPr id="3" name="Obraz 2" descr="Logotyp Ministerstwa Cyfryzacji. Obok napis Centrum Rozwoju Kompetencji Cyfrowych, a pod nim: Ministerstwo Cyfryzacji.">
            <a:extLst>
              <a:ext uri="{FF2B5EF4-FFF2-40B4-BE49-F238E27FC236}">
                <a16:creationId xmlns:a16="http://schemas.microsoft.com/office/drawing/2014/main" id="{C2CF1056-D84C-1F56-9EDD-9D4BE9E3A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50" y="259657"/>
            <a:ext cx="5612082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48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1. Używaj wbudowanych stylów i nagłówków (MS Word) 1/2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32330" y="2241137"/>
            <a:ext cx="10660956" cy="1281709"/>
          </a:xfrm>
        </p:spPr>
        <p:txBody>
          <a:bodyPr>
            <a:noAutofit/>
          </a:bodyPr>
          <a:lstStyle/>
          <a:p>
            <a:pPr fontAlgn="base">
              <a:lnSpc>
                <a:spcPct val="120000"/>
              </a:lnSpc>
            </a:pPr>
            <a:r>
              <a:rPr lang="pl-PL" sz="2200" dirty="0"/>
              <a:t>Style pomogą zachować jednolite formatowanie — nie musisz pamiętać </a:t>
            </a:r>
            <a:br>
              <a:rPr lang="pl-PL" sz="2200" dirty="0"/>
            </a:br>
            <a:r>
              <a:rPr lang="pl-PL" sz="2200" dirty="0"/>
              <a:t>jak co sformatować.</a:t>
            </a:r>
          </a:p>
        </p:txBody>
      </p:sp>
      <p:pic>
        <p:nvPicPr>
          <p:cNvPr id="4" name="Obraz 3" descr="Fragment menu i panelu narzędzi w MS Word — zbliżenia na narzędzie do określania styli tekstu.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154" y="3768563"/>
            <a:ext cx="5775157" cy="199553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44562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1. Używaj wbudowanych stylów i nagłówków (MS Word) 2/2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32330" y="2377439"/>
            <a:ext cx="10660956" cy="2563416"/>
          </a:xfrm>
        </p:spPr>
        <p:txBody>
          <a:bodyPr>
            <a:noAutofit/>
          </a:bodyPr>
          <a:lstStyle/>
          <a:p>
            <a:pPr marL="342900" indent="-342900" fontAlgn="base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Tytuł dokumentu oznacz </a:t>
            </a:r>
            <a:r>
              <a:rPr lang="pl-PL" sz="2200" b="1" dirty="0"/>
              <a:t>stylem Tytuł;</a:t>
            </a:r>
          </a:p>
          <a:p>
            <a:pPr marL="342900" indent="-342900" fontAlgn="base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artykuł dziel na sekcje, a ich </a:t>
            </a:r>
            <a:r>
              <a:rPr lang="pl-PL" sz="2200" b="1" dirty="0"/>
              <a:t>tytuły oznaczaj jako styl: Nagłówek </a:t>
            </a:r>
            <a:r>
              <a:rPr lang="pl-PL" sz="2200" dirty="0"/>
              <a:t>— na odpowiednim poziomie;</a:t>
            </a:r>
          </a:p>
          <a:p>
            <a:pPr marL="342900" indent="-342900" fontAlgn="base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jeśli wygląd stylu nie pasuje do Twojego dokumentu, możesz go zmodyfikować;</a:t>
            </a:r>
          </a:p>
          <a:p>
            <a:pPr marL="342900" indent="-342900" fontAlgn="base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gdy dobrze wdrożysz nagłówki automatycznie wygenerujesz spis treści i „Zakładki” do PDF-a.</a:t>
            </a:r>
          </a:p>
          <a:p>
            <a:pPr>
              <a:lnSpc>
                <a:spcPct val="120000"/>
              </a:lnSpc>
            </a:pPr>
            <a:r>
              <a:rPr lang="pl-PL" sz="2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42039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2. Stosuj narzędzia do tworzenia list (MS Word)</a:t>
            </a:r>
          </a:p>
        </p:txBody>
      </p:sp>
      <p:sp>
        <p:nvSpPr>
          <p:cNvPr id="5" name="Symbol zastępczy zawartości 2"/>
          <p:cNvSpPr>
            <a:spLocks noGrp="1"/>
          </p:cNvSpPr>
          <p:nvPr>
            <p:ph idx="1"/>
          </p:nvPr>
        </p:nvSpPr>
        <p:spPr>
          <a:xfrm>
            <a:off x="882064" y="1687663"/>
            <a:ext cx="10660956" cy="1281709"/>
          </a:xfrm>
        </p:spPr>
        <p:txBody>
          <a:bodyPr>
            <a:noAutofit/>
          </a:bodyPr>
          <a:lstStyle/>
          <a:p>
            <a:pPr fontAlgn="base">
              <a:lnSpc>
                <a:spcPct val="120000"/>
              </a:lnSpc>
            </a:pPr>
            <a:r>
              <a:rPr lang="pl-PL" sz="2200" dirty="0"/>
              <a:t>Narzędzie „list elementów” pozwala zachować jednolite formatowanie i logikę list.</a:t>
            </a:r>
          </a:p>
        </p:txBody>
      </p:sp>
      <p:pic>
        <p:nvPicPr>
          <p:cNvPr id="7" name="Obraz 6" descr="Fragment menu i panelu narzędzi w MS Word — zbliżenia rozwinięte narzędzie do określania stylu listy numerowanej."/>
          <p:cNvPicPr>
            <a:picLocks noChangeAspect="1"/>
          </p:cNvPicPr>
          <p:nvPr/>
        </p:nvPicPr>
        <p:blipFill rotWithShape="1">
          <a:blip r:embed="rId2"/>
          <a:srcRect l="26053" t="4632" r="40789" b="62105"/>
          <a:stretch/>
        </p:blipFill>
        <p:spPr>
          <a:xfrm>
            <a:off x="932330" y="2516985"/>
            <a:ext cx="5362592" cy="302603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07105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3. Twórz zrozumiałe linki (MS Word)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32330" y="1722922"/>
            <a:ext cx="10660956" cy="3150557"/>
          </a:xfrm>
        </p:spPr>
        <p:txBody>
          <a:bodyPr>
            <a:noAutofit/>
          </a:bodyPr>
          <a:lstStyle/>
          <a:p>
            <a:pPr fontAlgn="base">
              <a:lnSpc>
                <a:spcPct val="120000"/>
              </a:lnSpc>
            </a:pPr>
            <a:r>
              <a:rPr lang="pl-PL" sz="2200" dirty="0"/>
              <a:t>Twórz linki opisujące dokąd prowadzą, a nie w stylu http://...” (z wyjątkiem dokumentów, które mają być wydrukowane).</a:t>
            </a:r>
          </a:p>
          <a:p>
            <a:pPr>
              <a:lnSpc>
                <a:spcPct val="120000"/>
              </a:lnSpc>
            </a:pPr>
            <a:r>
              <a:rPr lang="pl-PL" sz="2200" dirty="0"/>
              <a:t> </a:t>
            </a:r>
          </a:p>
        </p:txBody>
      </p:sp>
      <p:pic>
        <p:nvPicPr>
          <p:cNvPr id="4" name="Obraz 3" descr="Okno edytowania hiperłącza w programie MS Word  z widocznym polem adresu url i polem tekstu do wyświetlenia."/>
          <p:cNvPicPr>
            <a:picLocks noChangeAspect="1"/>
          </p:cNvPicPr>
          <p:nvPr/>
        </p:nvPicPr>
        <p:blipFill rotWithShape="1">
          <a:blip r:embed="rId2"/>
          <a:srcRect l="22342" t="21474" r="22395" b="31088"/>
          <a:stretch/>
        </p:blipFill>
        <p:spPr>
          <a:xfrm>
            <a:off x="932330" y="2930893"/>
            <a:ext cx="6737686" cy="325334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4557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4. Konstruuj tabele możliwie proste i z nagłówkami (MS Word) 1/2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32330" y="1703671"/>
            <a:ext cx="4708074" cy="2842548"/>
          </a:xfrm>
        </p:spPr>
        <p:txBody>
          <a:bodyPr>
            <a:noAutofit/>
          </a:bodyPr>
          <a:lstStyle/>
          <a:p>
            <a:pPr fontAlgn="base">
              <a:lnSpc>
                <a:spcPct val="120000"/>
              </a:lnSpc>
            </a:pPr>
            <a:r>
              <a:rPr lang="pl-PL" sz="2200" dirty="0"/>
              <a:t>W Wordzie zakres działań jest ograniczony do:</a:t>
            </a:r>
          </a:p>
          <a:p>
            <a:pPr marL="342900" indent="-342900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2200" dirty="0"/>
              <a:t>tworzenia tabel narzędziem „Wstawianie – Tabela”</a:t>
            </a:r>
          </a:p>
          <a:p>
            <a:pPr marL="342900" indent="-342900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2200" dirty="0"/>
              <a:t>tworzenia maksymalnie prostych tabel, bez pustych komórek</a:t>
            </a:r>
          </a:p>
          <a:p>
            <a:pPr marL="342900" indent="-342900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2200" dirty="0"/>
              <a:t>oznaczania wiersza nagłówkowego (</a:t>
            </a:r>
            <a:r>
              <a:rPr lang="pl-PL" sz="2200" b="1" dirty="0"/>
              <a:t>Właściwości tabeli</a:t>
            </a:r>
            <a:r>
              <a:rPr lang="pl-PL" sz="2200" dirty="0"/>
              <a:t> — </a:t>
            </a:r>
            <a:r>
              <a:rPr lang="pl-PL" sz="2200" b="1" dirty="0"/>
              <a:t>Powtórz wiersz…</a:t>
            </a:r>
            <a:r>
              <a:rPr lang="pl-PL" sz="2200" dirty="0"/>
              <a:t>)</a:t>
            </a:r>
          </a:p>
          <a:p>
            <a:pPr>
              <a:lnSpc>
                <a:spcPct val="120000"/>
              </a:lnSpc>
            </a:pPr>
            <a:r>
              <a:rPr lang="pl-PL" sz="2400" dirty="0"/>
              <a:t> </a:t>
            </a:r>
          </a:p>
          <a:p>
            <a:pPr>
              <a:lnSpc>
                <a:spcPct val="120000"/>
              </a:lnSpc>
            </a:pPr>
            <a:r>
              <a:rPr lang="pl-PL" sz="2400" dirty="0"/>
              <a:t> </a:t>
            </a:r>
          </a:p>
        </p:txBody>
      </p:sp>
      <p:pic>
        <p:nvPicPr>
          <p:cNvPr id="4" name="Obraz 3" descr="Okno edycji właściwości tabeli w programie MS Word. Wyróżniony oznaczony checkbox: Powtórz jako wiersz nagłówka na początku każdej strony,"/>
          <p:cNvPicPr>
            <a:picLocks noChangeAspect="1"/>
          </p:cNvPicPr>
          <p:nvPr/>
        </p:nvPicPr>
        <p:blipFill rotWithShape="1">
          <a:blip r:embed="rId2"/>
          <a:srcRect l="32367" t="13450" r="31426" b="21491"/>
          <a:stretch/>
        </p:blipFill>
        <p:spPr>
          <a:xfrm>
            <a:off x="5832910" y="1703671"/>
            <a:ext cx="4446871" cy="428324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20880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8034C-17D7-DA97-645A-68971A101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B37C39-885C-C1B4-3655-6A38965BA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5. Konstruuj tabele możliwie proste i z nagłówkami (MS Word) 2/2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593D152-B07E-679A-092C-E1D177F0E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330" y="1703670"/>
            <a:ext cx="4708074" cy="4132353"/>
          </a:xfrm>
        </p:spPr>
        <p:txBody>
          <a:bodyPr>
            <a:noAutofit/>
          </a:bodyPr>
          <a:lstStyle/>
          <a:p>
            <a:pPr fontAlgn="base">
              <a:lnSpc>
                <a:spcPct val="120000"/>
              </a:lnSpc>
            </a:pPr>
            <a:r>
              <a:rPr lang="pl-PL" sz="2200" dirty="0"/>
              <a:t>Po utworzeniu tabeli zweryfikuj </a:t>
            </a:r>
            <a:br>
              <a:rPr lang="pl-PL" sz="2200" dirty="0"/>
            </a:br>
            <a:r>
              <a:rPr lang="pl-PL" sz="2200" dirty="0"/>
              <a:t>w zakładce Projekt tabeli, czy jest zaznaczona opcja </a:t>
            </a:r>
            <a:r>
              <a:rPr lang="pl-PL" sz="2200" b="1" dirty="0"/>
              <a:t>wiersz nagłówka</a:t>
            </a:r>
            <a:r>
              <a:rPr lang="pl-PL" sz="2200" dirty="0"/>
              <a:t>. </a:t>
            </a:r>
          </a:p>
          <a:p>
            <a:pPr fontAlgn="base">
              <a:lnSpc>
                <a:spcPct val="120000"/>
              </a:lnSpc>
            </a:pPr>
            <a:r>
              <a:rPr lang="pl-PL" sz="2200" dirty="0"/>
              <a:t>Zaznaczenie tego elementu, jest istotne dla prawidłowego działania tabeli z technologiami asystującymi.</a:t>
            </a:r>
          </a:p>
          <a:p>
            <a:pPr>
              <a:lnSpc>
                <a:spcPct val="120000"/>
              </a:lnSpc>
            </a:pPr>
            <a:r>
              <a:rPr lang="pl-PL" sz="2400" dirty="0"/>
              <a:t> </a:t>
            </a:r>
          </a:p>
          <a:p>
            <a:pPr>
              <a:lnSpc>
                <a:spcPct val="120000"/>
              </a:lnSpc>
            </a:pPr>
            <a:r>
              <a:rPr lang="pl-PL" sz="2400" dirty="0"/>
              <a:t> </a:t>
            </a:r>
          </a:p>
        </p:txBody>
      </p:sp>
      <p:pic>
        <p:nvPicPr>
          <p:cNvPr id="6" name="Obraz 5" descr="wstążka Projekt tabeli z zaznaczonym wierszem nagłówka">
            <a:extLst>
              <a:ext uri="{FF2B5EF4-FFF2-40B4-BE49-F238E27FC236}">
                <a16:creationId xmlns:a16="http://schemas.microsoft.com/office/drawing/2014/main" id="{632A7B65-BA8B-BA2B-A071-ECAF9D221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1277" y="2073600"/>
            <a:ext cx="6027982" cy="364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10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6. Dodawaj opis alternatywny dla grafik i zdjęć (MS Word)</a:t>
            </a:r>
          </a:p>
        </p:txBody>
      </p:sp>
      <p:sp>
        <p:nvSpPr>
          <p:cNvPr id="6" name="Symbol zastępczy zawartości 2"/>
          <p:cNvSpPr>
            <a:spLocks noGrp="1"/>
          </p:cNvSpPr>
          <p:nvPr>
            <p:ph idx="1"/>
          </p:nvPr>
        </p:nvSpPr>
        <p:spPr>
          <a:xfrm>
            <a:off x="932330" y="1703671"/>
            <a:ext cx="4820770" cy="2842548"/>
          </a:xfrm>
        </p:spPr>
        <p:txBody>
          <a:bodyPr>
            <a:noAutofit/>
          </a:bodyPr>
          <a:lstStyle/>
          <a:p>
            <a:pPr fontAlgn="base">
              <a:lnSpc>
                <a:spcPct val="120000"/>
              </a:lnSpc>
            </a:pPr>
            <a:r>
              <a:rPr lang="pl-PL" sz="2200" dirty="0"/>
              <a:t>Opis w prosty i zrozumiały sposób ma informować, co widać na grafice/zdjęciu.</a:t>
            </a:r>
          </a:p>
          <a:p>
            <a:pPr fontAlgn="base">
              <a:lnSpc>
                <a:spcPct val="120000"/>
              </a:lnSpc>
            </a:pPr>
            <a:r>
              <a:rPr lang="pl-PL" sz="2200" dirty="0"/>
              <a:t>Treść opisu wpisz w pole </a:t>
            </a:r>
            <a:r>
              <a:rPr lang="pl-PL" sz="2200" b="1" dirty="0"/>
              <a:t>Opis</a:t>
            </a:r>
            <a:r>
              <a:rPr lang="pl-PL" sz="2200" dirty="0"/>
              <a:t> (Word 2013 i 2016) — w MS Word 365 jest tylko pole </a:t>
            </a:r>
            <a:r>
              <a:rPr lang="pl-PL" sz="2200" b="1" dirty="0"/>
              <a:t>Opis</a:t>
            </a:r>
            <a:r>
              <a:rPr lang="pl-PL" sz="2200" dirty="0"/>
              <a:t> (bez: </a:t>
            </a:r>
            <a:r>
              <a:rPr lang="pl-PL" sz="2200" b="1" dirty="0"/>
              <a:t>Tytuł</a:t>
            </a:r>
            <a:r>
              <a:rPr lang="pl-PL" sz="2200" dirty="0"/>
              <a:t>).</a:t>
            </a:r>
          </a:p>
          <a:p>
            <a:pPr fontAlgn="base">
              <a:lnSpc>
                <a:spcPct val="120000"/>
              </a:lnSpc>
            </a:pPr>
            <a:r>
              <a:rPr lang="pl-PL" sz="2200" dirty="0"/>
              <a:t>W MS Word 365 można oznaczyć element graficzny jako dekoracyjny.</a:t>
            </a:r>
            <a:endParaRPr lang="pl-PL" sz="2400" dirty="0"/>
          </a:p>
          <a:p>
            <a:pPr>
              <a:lnSpc>
                <a:spcPct val="120000"/>
              </a:lnSpc>
            </a:pPr>
            <a:r>
              <a:rPr lang="pl-PL" sz="2400" dirty="0"/>
              <a:t> </a:t>
            </a:r>
          </a:p>
        </p:txBody>
      </p:sp>
      <p:pic>
        <p:nvPicPr>
          <p:cNvPr id="4" name="Obraz 3" descr="Okno formatowania obrazu w programie MS Word z widocznymi polem Tytułu oraz polem Opis."/>
          <p:cNvPicPr>
            <a:picLocks noChangeAspect="1"/>
          </p:cNvPicPr>
          <p:nvPr/>
        </p:nvPicPr>
        <p:blipFill rotWithShape="1">
          <a:blip r:embed="rId2"/>
          <a:srcRect l="71211" t="18807" r="-263" b="34175"/>
          <a:stretch/>
        </p:blipFill>
        <p:spPr>
          <a:xfrm>
            <a:off x="6256421" y="1751796"/>
            <a:ext cx="4533498" cy="412696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90176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7. Zapewnij odpowiedni kontrast treści do tła (MS Word)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32330" y="2366421"/>
            <a:ext cx="10660956" cy="2122048"/>
          </a:xfrm>
        </p:spPr>
        <p:txBody>
          <a:bodyPr>
            <a:noAutofit/>
          </a:bodyPr>
          <a:lstStyle/>
          <a:p>
            <a:pPr fontAlgn="base">
              <a:lnSpc>
                <a:spcPct val="120000"/>
              </a:lnSpc>
            </a:pPr>
            <a:r>
              <a:rPr lang="pl-PL" sz="2200" b="1" dirty="0"/>
              <a:t>Kontrast minimalny to 4,5:1 </a:t>
            </a:r>
            <a:r>
              <a:rPr lang="pl-PL" sz="2200" dirty="0"/>
              <a:t>(maksymalny możliwy to 21:1).</a:t>
            </a:r>
          </a:p>
          <a:p>
            <a:pPr fontAlgn="base">
              <a:lnSpc>
                <a:spcPct val="250000"/>
              </a:lnSpc>
            </a:pPr>
            <a:r>
              <a:rPr lang="pl-PL" sz="2200" dirty="0"/>
              <a:t>Kontrast kolorów możesz sprawdzić na wiele sposób, np.:</a:t>
            </a:r>
          </a:p>
          <a:p>
            <a:pPr marL="342900" indent="-342900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2200" dirty="0"/>
              <a:t>na stronie internetowej </a:t>
            </a:r>
            <a:r>
              <a:rPr lang="pl-PL" sz="2200" dirty="0">
                <a:hlinkClick r:id="rId2"/>
              </a:rPr>
              <a:t>Contrast Ratio</a:t>
            </a:r>
            <a:r>
              <a:rPr lang="pl-PL" sz="2200" dirty="0"/>
              <a:t>,</a:t>
            </a:r>
          </a:p>
          <a:p>
            <a:pPr marL="342900" indent="-342900" fontAlgn="base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2200" dirty="0"/>
              <a:t>za pomocą narzędzia </a:t>
            </a:r>
            <a:r>
              <a:rPr lang="pl-PL" sz="2200" dirty="0" err="1">
                <a:hlinkClick r:id="rId3"/>
              </a:rPr>
              <a:t>Color</a:t>
            </a:r>
            <a:r>
              <a:rPr lang="pl-PL" sz="2200" dirty="0">
                <a:hlinkClick r:id="rId3"/>
              </a:rPr>
              <a:t> </a:t>
            </a:r>
            <a:r>
              <a:rPr lang="pl-PL" sz="2200" dirty="0" err="1">
                <a:hlinkClick r:id="rId3"/>
              </a:rPr>
              <a:t>Contrast</a:t>
            </a:r>
            <a:r>
              <a:rPr lang="pl-PL" sz="2200" dirty="0">
                <a:hlinkClick r:id="rId3"/>
              </a:rPr>
              <a:t> </a:t>
            </a:r>
            <a:r>
              <a:rPr lang="pl-PL" sz="2200" dirty="0" err="1">
                <a:hlinkClick r:id="rId3"/>
              </a:rPr>
              <a:t>Checker</a:t>
            </a:r>
            <a:r>
              <a:rPr lang="pl-PL" sz="2200" dirty="0"/>
              <a:t>.</a:t>
            </a:r>
            <a:endParaRPr lang="pl-PL" sz="2200" dirty="0">
              <a:hlinkClick r:id="rId3"/>
            </a:endParaRPr>
          </a:p>
          <a:p>
            <a:pPr>
              <a:lnSpc>
                <a:spcPct val="120000"/>
              </a:lnSpc>
            </a:pPr>
            <a:r>
              <a:rPr lang="pl-PL" sz="2200" dirty="0">
                <a:hlinkClick r:id="rId3"/>
              </a:rPr>
              <a:t> </a:t>
            </a:r>
            <a:endParaRPr lang="pl-PL" sz="2200" dirty="0"/>
          </a:p>
          <a:p>
            <a:pPr>
              <a:lnSpc>
                <a:spcPct val="120000"/>
              </a:lnSpc>
            </a:pPr>
            <a:r>
              <a:rPr lang="pl-PL" sz="2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0680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8. Określ język dokumentu (MS Word) 1/2</a:t>
            </a:r>
          </a:p>
        </p:txBody>
      </p:sp>
      <p:sp>
        <p:nvSpPr>
          <p:cNvPr id="7" name="Symbol zastępczy zawartości 2"/>
          <p:cNvSpPr>
            <a:spLocks noGrp="1"/>
          </p:cNvSpPr>
          <p:nvPr>
            <p:ph idx="1"/>
          </p:nvPr>
        </p:nvSpPr>
        <p:spPr>
          <a:xfrm>
            <a:off x="932330" y="1799923"/>
            <a:ext cx="4708074" cy="2842548"/>
          </a:xfrm>
        </p:spPr>
        <p:txBody>
          <a:bodyPr>
            <a:noAutofit/>
          </a:bodyPr>
          <a:lstStyle/>
          <a:p>
            <a:pPr fontAlgn="base">
              <a:lnSpc>
                <a:spcPct val="120000"/>
              </a:lnSpc>
            </a:pPr>
            <a:r>
              <a:rPr lang="pl-PL" sz="2200" dirty="0"/>
              <a:t>Język dokumentu najczęściej określany jest automatycznie, ale sprawdź to.</a:t>
            </a:r>
          </a:p>
          <a:p>
            <a:pPr fontAlgn="base">
              <a:lnSpc>
                <a:spcPct val="120000"/>
              </a:lnSpc>
            </a:pPr>
            <a:r>
              <a:rPr lang="pl-PL" sz="2200" dirty="0"/>
              <a:t>Język jest bardzo ważny dla osób, które korzystają z czytników ekranu np. osób niewidomych. </a:t>
            </a:r>
          </a:p>
          <a:p>
            <a:pPr fontAlgn="base">
              <a:lnSpc>
                <a:spcPct val="120000"/>
              </a:lnSpc>
            </a:pPr>
            <a:r>
              <a:rPr lang="pl-PL" sz="2200" dirty="0"/>
              <a:t>Jeśli część tekstu jest w innym języku, zaznacz tę część i określ oddzielnie jej język.</a:t>
            </a:r>
          </a:p>
          <a:p>
            <a:pPr fontAlgn="base">
              <a:lnSpc>
                <a:spcPct val="120000"/>
              </a:lnSpc>
            </a:pPr>
            <a:endParaRPr lang="pl-PL" sz="2200" dirty="0"/>
          </a:p>
          <a:p>
            <a:pPr fontAlgn="base">
              <a:lnSpc>
                <a:spcPct val="120000"/>
              </a:lnSpc>
            </a:pPr>
            <a:endParaRPr lang="pl-PL" sz="2400" dirty="0"/>
          </a:p>
          <a:p>
            <a:pPr>
              <a:lnSpc>
                <a:spcPct val="120000"/>
              </a:lnSpc>
            </a:pPr>
            <a:r>
              <a:rPr lang="pl-PL" sz="2400" dirty="0"/>
              <a:t> </a:t>
            </a:r>
          </a:p>
        </p:txBody>
      </p:sp>
      <p:pic>
        <p:nvPicPr>
          <p:cNvPr id="4" name="Obraz 3" descr="Okno edycji języka treści w programie MS Word z widoczną listą języków do wyboru."/>
          <p:cNvPicPr>
            <a:picLocks noChangeAspect="1"/>
          </p:cNvPicPr>
          <p:nvPr/>
        </p:nvPicPr>
        <p:blipFill rotWithShape="1">
          <a:blip r:embed="rId2"/>
          <a:srcRect t="42386" r="71658" b="4982"/>
          <a:stretch/>
        </p:blipFill>
        <p:spPr>
          <a:xfrm>
            <a:off x="6343047" y="1799923"/>
            <a:ext cx="3455469" cy="360947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57668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9. Określ tytuł dokumentu (MS Word) 2/2</a:t>
            </a:r>
          </a:p>
        </p:txBody>
      </p:sp>
      <p:sp>
        <p:nvSpPr>
          <p:cNvPr id="7" name="Symbol zastępczy zawartości 2"/>
          <p:cNvSpPr txBox="1">
            <a:spLocks/>
          </p:cNvSpPr>
          <p:nvPr/>
        </p:nvSpPr>
        <p:spPr>
          <a:xfrm>
            <a:off x="932330" y="1867300"/>
            <a:ext cx="4236436" cy="35132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base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tytuł dokumentu jest pierwszą informacją, którą odczytuje czytnik ekranu po otwarciu dokumentu;</a:t>
            </a:r>
          </a:p>
          <a:p>
            <a:pPr marL="342900" indent="-342900" fontAlgn="base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tytuł to nie nazwa pliku; </a:t>
            </a:r>
          </a:p>
          <a:p>
            <a:pPr marL="342900" indent="-342900" fontAlgn="base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dodaj go we </a:t>
            </a:r>
            <a:r>
              <a:rPr lang="pl-PL" sz="2200" b="1" dirty="0"/>
              <a:t>Właściwościach </a:t>
            </a:r>
            <a:r>
              <a:rPr lang="pl-PL" sz="2200" dirty="0"/>
              <a:t>pliku (</a:t>
            </a:r>
            <a:r>
              <a:rPr lang="pl-PL" sz="2200" b="1" dirty="0"/>
              <a:t>Plik</a:t>
            </a:r>
            <a:r>
              <a:rPr lang="pl-PL" sz="2200" dirty="0"/>
              <a:t> w menu głównym).</a:t>
            </a:r>
          </a:p>
          <a:p>
            <a:pPr fontAlgn="base">
              <a:lnSpc>
                <a:spcPct val="120000"/>
              </a:lnSpc>
              <a:spcBef>
                <a:spcPts val="1200"/>
              </a:spcBef>
            </a:pPr>
            <a:endParaRPr lang="pl-PL" sz="2200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pl-PL" sz="2200" dirty="0"/>
              <a:t> </a:t>
            </a:r>
          </a:p>
        </p:txBody>
      </p:sp>
      <p:pic>
        <p:nvPicPr>
          <p:cNvPr id="5" name="Obraz 4" descr="Fragment ekranu właściwości pliku w programie MS Word z oznaczonym polem &quot;Tytuł&quot;"/>
          <p:cNvPicPr>
            <a:picLocks noChangeAspect="1"/>
          </p:cNvPicPr>
          <p:nvPr/>
        </p:nvPicPr>
        <p:blipFill rotWithShape="1">
          <a:blip r:embed="rId2"/>
          <a:srcRect l="56763" t="12351" r="-263" b="34035"/>
          <a:stretch/>
        </p:blipFill>
        <p:spPr>
          <a:xfrm>
            <a:off x="5467149" y="1974029"/>
            <a:ext cx="5303520" cy="367685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02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Niestandardowy 1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463</Words>
  <Application>Microsoft Office PowerPoint</Application>
  <PresentationFormat>Panoramiczny</PresentationFormat>
  <Paragraphs>51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Open Sans</vt:lpstr>
      <vt:lpstr>Open Sans Semibold</vt:lpstr>
      <vt:lpstr>Office Theme</vt:lpstr>
      <vt:lpstr>Podstawy dostępności cyfrowej dokumentów tekstowych (MS Word)</vt:lpstr>
      <vt:lpstr>1. Używaj wbudowanych stylów i nagłówków (MS Word) 1/2</vt:lpstr>
      <vt:lpstr>1. Używaj wbudowanych stylów i nagłówków (MS Word) 2/2</vt:lpstr>
      <vt:lpstr>2. Stosuj narzędzia do tworzenia list (MS Word)</vt:lpstr>
      <vt:lpstr>3. Twórz zrozumiałe linki (MS Word)</vt:lpstr>
      <vt:lpstr>4. Konstruuj tabele możliwie proste i z nagłówkami (MS Word) 1/2</vt:lpstr>
      <vt:lpstr>5. Konstruuj tabele możliwie proste i z nagłówkami (MS Word) 2/2</vt:lpstr>
      <vt:lpstr>6. Dodawaj opis alternatywny dla grafik i zdjęć (MS Word)</vt:lpstr>
      <vt:lpstr>7. Zapewnij odpowiedni kontrast treści do tła (MS Word)</vt:lpstr>
      <vt:lpstr>8. Określ język dokumentu (MS Word) 1/2</vt:lpstr>
      <vt:lpstr>9. Określ tytuł dokumentu (MS Word) 2/2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Podstawy dostępności cyfrowej dokumentów tekstowych (MS Word)</dc:title>
  <dc:creator>Joanna Dziurzyńska</dc:creator>
  <cp:lastModifiedBy>Joanna Świrska-Korłub</cp:lastModifiedBy>
  <cp:revision>4</cp:revision>
  <dcterms:created xsi:type="dcterms:W3CDTF">2025-09-24T08:35:27Z</dcterms:created>
  <dcterms:modified xsi:type="dcterms:W3CDTF">2025-10-10T12:27:58Z</dcterms:modified>
</cp:coreProperties>
</file>